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311" r:id="rId5"/>
    <p:sldId id="312" r:id="rId6"/>
    <p:sldId id="325" r:id="rId7"/>
    <p:sldId id="397" r:id="rId8"/>
    <p:sldId id="4773" r:id="rId9"/>
    <p:sldId id="4774" r:id="rId10"/>
    <p:sldId id="4775" r:id="rId11"/>
    <p:sldId id="317" r:id="rId12"/>
    <p:sldId id="315" r:id="rId13"/>
    <p:sldId id="316" r:id="rId14"/>
    <p:sldId id="314" r:id="rId15"/>
    <p:sldId id="4776" r:id="rId16"/>
    <p:sldId id="257" r:id="rId17"/>
    <p:sldId id="396" r:id="rId18"/>
    <p:sldId id="395" r:id="rId19"/>
    <p:sldId id="4778" r:id="rId20"/>
    <p:sldId id="318" r:id="rId21"/>
    <p:sldId id="4777" r:id="rId22"/>
    <p:sldId id="323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312"/>
            <p14:sldId id="325"/>
            <p14:sldId id="397"/>
            <p14:sldId id="4773"/>
            <p14:sldId id="4774"/>
            <p14:sldId id="4775"/>
            <p14:sldId id="317"/>
            <p14:sldId id="315"/>
            <p14:sldId id="316"/>
            <p14:sldId id="314"/>
            <p14:sldId id="4776"/>
            <p14:sldId id="257"/>
            <p14:sldId id="396"/>
            <p14:sldId id="395"/>
            <p14:sldId id="4778"/>
            <p14:sldId id="318"/>
            <p14:sldId id="4777"/>
            <p14:sldId id="323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6454" autoAdjust="0"/>
  </p:normalViewPr>
  <p:slideViewPr>
    <p:cSldViewPr snapToGrid="0">
      <p:cViewPr varScale="1">
        <p:scale>
          <a:sx n="105" d="100"/>
          <a:sy n="105" d="100"/>
        </p:scale>
        <p:origin x="70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7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1/20/26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1/20/26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1/20/26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1/20/26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1/20/26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1/20/26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1/20/26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1/20/26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1/20/26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1/20/26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4pKxAJa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/>
          </a:bodyPr>
          <a:lstStyle/>
          <a:p>
            <a:r>
              <a:rPr lang="en-US" sz="2800" dirty="0"/>
              <a:t>Natural Language Processing</a:t>
            </a:r>
            <a:br>
              <a:rPr lang="en-US" sz="2800" dirty="0"/>
            </a:br>
            <a:br>
              <a:rPr lang="en-US" sz="2800" dirty="0"/>
            </a:b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1C84A89-6C37-897D-80D3-C3022D45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An example – Mini Mental State Examinations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5D245-EC11-AA07-83BA-DFA7C4F36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r="14565" b="2"/>
          <a:stretch/>
        </p:blipFill>
        <p:spPr>
          <a:xfrm>
            <a:off x="0" y="1088721"/>
            <a:ext cx="5856000" cy="486056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FA8BC-F03A-F02A-623F-BD247CBE9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6" t="12192" r="-10887" b="7144"/>
          <a:stretch/>
        </p:blipFill>
        <p:spPr>
          <a:xfrm>
            <a:off x="6920883" y="1088356"/>
            <a:ext cx="5376333" cy="4860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7243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4A0C-684A-3B7D-7C91-C47F0212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B3504E-7CE3-1C99-D763-43F173F95206}"/>
              </a:ext>
            </a:extLst>
          </p:cNvPr>
          <p:cNvGrpSpPr/>
          <p:nvPr/>
        </p:nvGrpSpPr>
        <p:grpSpPr>
          <a:xfrm>
            <a:off x="479999" y="1170938"/>
            <a:ext cx="10353315" cy="5307354"/>
            <a:chOff x="3186193" y="2060954"/>
            <a:chExt cx="7772400" cy="3804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AEB7D8-A658-A723-9DC3-0C9559DAD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193" y="2060954"/>
              <a:ext cx="7772400" cy="3804131"/>
            </a:xfrm>
            <a:prstGeom prst="rect">
              <a:avLst/>
            </a:prstGeom>
          </p:spPr>
        </p:pic>
        <p:pic>
          <p:nvPicPr>
            <p:cNvPr id="1026" name="Picture 2" descr="ChatGPT: Easily Explained">
              <a:extLst>
                <a:ext uri="{FF2B5EF4-FFF2-40B4-BE49-F238E27FC236}">
                  <a16:creationId xmlns:a16="http://schemas.microsoft.com/office/drawing/2014/main" id="{A5D966C1-7F0F-6CB9-B85C-F7A91F5B3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193" y="2060954"/>
              <a:ext cx="1170444" cy="117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2475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BE5D9-6DAB-368F-94E6-63686106D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1577-AAAB-4328-C227-1B354584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0283FB-1B04-0D2B-B031-AC8B9FA5BFFB}"/>
              </a:ext>
            </a:extLst>
          </p:cNvPr>
          <p:cNvGrpSpPr/>
          <p:nvPr/>
        </p:nvGrpSpPr>
        <p:grpSpPr>
          <a:xfrm>
            <a:off x="479999" y="1170938"/>
            <a:ext cx="10353315" cy="5307354"/>
            <a:chOff x="3186193" y="2060954"/>
            <a:chExt cx="7772400" cy="3804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367933-F9C4-F6E5-944E-05CFDFD8B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193" y="2060954"/>
              <a:ext cx="7772400" cy="3804131"/>
            </a:xfrm>
            <a:prstGeom prst="rect">
              <a:avLst/>
            </a:prstGeom>
          </p:spPr>
        </p:pic>
        <p:pic>
          <p:nvPicPr>
            <p:cNvPr id="1026" name="Picture 2" descr="ChatGPT: Easily Explained">
              <a:extLst>
                <a:ext uri="{FF2B5EF4-FFF2-40B4-BE49-F238E27FC236}">
                  <a16:creationId xmlns:a16="http://schemas.microsoft.com/office/drawing/2014/main" id="{7BDDC684-454F-F50A-6A0D-55A7AC0E8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193" y="2060954"/>
              <a:ext cx="1170444" cy="117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E98A36F-BA89-065D-727A-1DF54C12A8B5}"/>
              </a:ext>
            </a:extLst>
          </p:cNvPr>
          <p:cNvSpPr/>
          <p:nvPr/>
        </p:nvSpPr>
        <p:spPr>
          <a:xfrm>
            <a:off x="8768861" y="3786554"/>
            <a:ext cx="1172308" cy="316523"/>
          </a:xfrm>
          <a:prstGeom prst="rect">
            <a:avLst/>
          </a:prstGeom>
          <a:solidFill>
            <a:srgbClr val="FFFF00">
              <a:alpha val="3802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6155A-928F-4C3C-D9AA-78ED0C2ECCE0}"/>
              </a:ext>
            </a:extLst>
          </p:cNvPr>
          <p:cNvSpPr/>
          <p:nvPr/>
        </p:nvSpPr>
        <p:spPr>
          <a:xfrm>
            <a:off x="1346962" y="4166306"/>
            <a:ext cx="6273037" cy="316523"/>
          </a:xfrm>
          <a:prstGeom prst="rect">
            <a:avLst/>
          </a:prstGeom>
          <a:solidFill>
            <a:srgbClr val="FFFF00">
              <a:alpha val="3802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28B33-0BFD-822B-A6F1-4822748399FE}"/>
              </a:ext>
            </a:extLst>
          </p:cNvPr>
          <p:cNvSpPr txBox="1"/>
          <p:nvPr/>
        </p:nvSpPr>
        <p:spPr>
          <a:xfrm>
            <a:off x="7418042" y="4603397"/>
            <a:ext cx="270163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 answering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Summarisation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Dialogue</a:t>
            </a:r>
          </a:p>
        </p:txBody>
      </p:sp>
    </p:spTree>
    <p:extLst>
      <p:ext uri="{BB962C8B-B14F-4D97-AF65-F5344CB8AC3E}">
        <p14:creationId xmlns:p14="http://schemas.microsoft.com/office/powerpoint/2010/main" val="424765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extraction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1A6E1-3ED6-FD8E-85E6-7684A8EE7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7388"/>
          <a:stretch/>
        </p:blipFill>
        <p:spPr>
          <a:xfrm>
            <a:off x="1981200" y="1594435"/>
            <a:ext cx="8686800" cy="49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053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24DC-E8A4-4EDD-4557-7CFE97CC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D4C9-8C46-1634-7B61-2D9705F88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3917588"/>
            <a:ext cx="7886700" cy="1880585"/>
          </a:xfrm>
        </p:spPr>
        <p:txBody>
          <a:bodyPr>
            <a:noAutofit/>
          </a:bodyPr>
          <a:lstStyle/>
          <a:p>
            <a:r>
              <a:rPr lang="en-US" sz="2400" dirty="0"/>
              <a:t>We might extract:</a:t>
            </a:r>
          </a:p>
          <a:p>
            <a:pPr lvl="3"/>
            <a:r>
              <a:rPr lang="en-US" sz="2400" dirty="0"/>
              <a:t>Entities and their co-referents</a:t>
            </a:r>
          </a:p>
          <a:p>
            <a:pPr lvl="3"/>
            <a:r>
              <a:rPr lang="en-US" sz="2400" dirty="0"/>
              <a:t>Negation, certainty</a:t>
            </a:r>
          </a:p>
          <a:p>
            <a:pPr lvl="3"/>
            <a:r>
              <a:rPr lang="en-US" sz="2400" dirty="0"/>
              <a:t>Relations</a:t>
            </a:r>
          </a:p>
          <a:p>
            <a:pPr lvl="3"/>
            <a:r>
              <a:rPr lang="en-US" sz="2400" dirty="0"/>
              <a:t>Events</a:t>
            </a:r>
          </a:p>
          <a:p>
            <a:pPr lvl="3"/>
            <a:r>
              <a:rPr lang="en-US" sz="2400" dirty="0"/>
              <a:t>Temporal expressions and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412DF-3EFF-C195-A160-4AF2F019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92" y="847015"/>
            <a:ext cx="8077200" cy="27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5555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DA38-6F3D-018C-072F-24CF26A7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linking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57475-8A4F-FDBC-0793-84297A053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2"/>
          <a:stretch/>
        </p:blipFill>
        <p:spPr>
          <a:xfrm>
            <a:off x="1524000" y="1164771"/>
            <a:ext cx="9144000" cy="46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283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60429-791D-EE52-3740-EA07562E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half-day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8083-AFF7-929C-A0AC-BB7B76155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Introduce some of the basic ideas behind natural language processing</a:t>
            </a:r>
          </a:p>
          <a:p>
            <a:r>
              <a:rPr lang="en-US" sz="2400" dirty="0"/>
              <a:t>Give intuitive explanations for these ideas</a:t>
            </a:r>
          </a:p>
          <a:p>
            <a:r>
              <a:rPr lang="en-US" sz="2400" dirty="0"/>
              <a:t>Make NLP a little bit less of a black box within hidden workings</a:t>
            </a:r>
          </a:p>
          <a:p>
            <a:r>
              <a:rPr lang="en-US" sz="2400" dirty="0"/>
              <a:t>Introduce some health use cases</a:t>
            </a:r>
          </a:p>
        </p:txBody>
      </p:sp>
    </p:spTree>
    <p:extLst>
      <p:ext uri="{BB962C8B-B14F-4D97-AF65-F5344CB8AC3E}">
        <p14:creationId xmlns:p14="http://schemas.microsoft.com/office/powerpoint/2010/main" val="379267930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81B76F-9674-B0C1-9F11-FF4C57E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half-day session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4B36F7-F3CB-746B-83AE-C5567E66F219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How do we represent or </a:t>
            </a:r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model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language in the computer?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F50BA-A26E-D159-0F44-23BAF1078C42}"/>
              </a:ext>
            </a:extLst>
          </p:cNvPr>
          <p:cNvSpPr/>
          <p:nvPr/>
        </p:nvSpPr>
        <p:spPr>
          <a:xfrm>
            <a:off x="757373" y="2666991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How do we train or </a:t>
            </a:r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supervise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the computer to solve problems involving language?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F80449-3695-6DA0-156D-EF6CE229F3E0}"/>
              </a:ext>
            </a:extLst>
          </p:cNvPr>
          <p:cNvSpPr/>
          <p:nvPr/>
        </p:nvSpPr>
        <p:spPr>
          <a:xfrm>
            <a:off x="733928" y="4214435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What can we use NLP of the health record for?</a:t>
            </a:r>
            <a:endParaRPr lang="en-US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7705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512CF-E59B-9338-DFBD-FF1F8CC6D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E55C7-A2CA-664C-1CEB-D760B700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E05C9-3EBA-27EA-1742-D67F0441456C}"/>
              </a:ext>
            </a:extLst>
          </p:cNvPr>
          <p:cNvSpPr txBox="1"/>
          <p:nvPr/>
        </p:nvSpPr>
        <p:spPr>
          <a:xfrm>
            <a:off x="480000" y="1155946"/>
            <a:ext cx="10188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Presentations explaining the key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Examples and demonstrations to illustrate these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</a:t>
            </a:r>
            <a:r>
              <a:rPr lang="en-US" sz="2400" dirty="0" err="1"/>
              <a:t>practicals</a:t>
            </a:r>
            <a:r>
              <a:rPr lang="en-US" sz="2400" dirty="0"/>
              <a:t> use the Python programming language. Don’t worry – you don’t need to know Python to follow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demo of a working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presentation of some real-world use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653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AE17-0134-5EFD-3589-C6712C0D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6080-CFF9-F499-A348-17AEC73D7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089220"/>
            <a:ext cx="10903108" cy="531158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All material can be found on GitHub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Let’s take a look: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http://bit.ly/4pKxAJa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438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ACCA9-7359-C66B-E261-C68A6599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46120"/>
            <a:ext cx="11232000" cy="720000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Content Placeholder 9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73DA327D-D29C-65CE-C139-462AC70DC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3700" r="9222" b="35950"/>
          <a:stretch/>
        </p:blipFill>
        <p:spPr>
          <a:xfrm>
            <a:off x="751264" y="1088721"/>
            <a:ext cx="2514601" cy="278765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67901-5E78-97A8-98B3-E5B3BC1D5A93}"/>
              </a:ext>
            </a:extLst>
          </p:cNvPr>
          <p:cNvSpPr txBox="1"/>
          <p:nvPr/>
        </p:nvSpPr>
        <p:spPr>
          <a:xfrm>
            <a:off x="751264" y="4253441"/>
            <a:ext cx="6693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Angus Roberts</a:t>
            </a:r>
          </a:p>
          <a:p>
            <a:r>
              <a:rPr lang="en-US" sz="2400" dirty="0"/>
              <a:t>Professor of Health Informatics</a:t>
            </a:r>
          </a:p>
          <a:p>
            <a:r>
              <a:rPr lang="en-US" sz="2400" dirty="0"/>
              <a:t>Institute of Psychiatry, Psychology and Neuroscience</a:t>
            </a:r>
          </a:p>
          <a:p>
            <a:r>
              <a:rPr lang="en-US" sz="2400" dirty="0"/>
              <a:t>King’s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389923239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my journey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E91D-BC99-7A44-AD3D-B3DF4C41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22" y="1234182"/>
            <a:ext cx="1816100" cy="181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959A9-5473-0F49-B9F1-DD475247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2" y="4414535"/>
            <a:ext cx="163830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4BB5E-0DB4-FB48-B7F5-2A6006C9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463" y="4725167"/>
            <a:ext cx="1968500" cy="1308100"/>
          </a:xfrm>
          <a:prstGeom prst="rect">
            <a:avLst/>
          </a:prstGeom>
        </p:spPr>
      </p:pic>
      <p:pic>
        <p:nvPicPr>
          <p:cNvPr id="1026" name="Picture 2" descr="Easy access to EPMA and EPR - Medstore PC Cart">
            <a:extLst>
              <a:ext uri="{FF2B5EF4-FFF2-40B4-BE49-F238E27FC236}">
                <a16:creationId xmlns:a16="http://schemas.microsoft.com/office/drawing/2014/main" id="{1AEF88DA-0995-134C-91E7-9B97B77C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584" y="279044"/>
            <a:ext cx="1697766" cy="295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to do when blood test results are not quite “normal” - Harvard Health">
            <a:extLst>
              <a:ext uri="{FF2B5EF4-FFF2-40B4-BE49-F238E27FC236}">
                <a16:creationId xmlns:a16="http://schemas.microsoft.com/office/drawing/2014/main" id="{E494F518-CD2D-5147-A1E7-7860429E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95" y="1243916"/>
            <a:ext cx="2711669" cy="18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D0893-0F97-8344-9298-98F0748CFEFF}"/>
              </a:ext>
            </a:extLst>
          </p:cNvPr>
          <p:cNvCxnSpPr/>
          <p:nvPr/>
        </p:nvCxnSpPr>
        <p:spPr>
          <a:xfrm>
            <a:off x="4635062" y="2312276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6DECB9-D975-B44E-9D43-52FD959A4677}"/>
              </a:ext>
            </a:extLst>
          </p:cNvPr>
          <p:cNvCxnSpPr/>
          <p:nvPr/>
        </p:nvCxnSpPr>
        <p:spPr>
          <a:xfrm>
            <a:off x="7530662" y="2054773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9B5EC9-5500-984A-959D-26B06A96E1FF}"/>
              </a:ext>
            </a:extLst>
          </p:cNvPr>
          <p:cNvCxnSpPr/>
          <p:nvPr/>
        </p:nvCxnSpPr>
        <p:spPr>
          <a:xfrm>
            <a:off x="4740165" y="5393422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5F8F57-F0BF-5B42-8D36-9D6CC737D16C}"/>
              </a:ext>
            </a:extLst>
          </p:cNvPr>
          <p:cNvCxnSpPr/>
          <p:nvPr/>
        </p:nvCxnSpPr>
        <p:spPr>
          <a:xfrm>
            <a:off x="7646275" y="5388168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66CA54AB-71DB-B14E-B02F-D4D6523F9392}"/>
              </a:ext>
            </a:extLst>
          </p:cNvPr>
          <p:cNvCxnSpPr>
            <a:cxnSpLocks/>
            <a:stCxn id="1026" idx="2"/>
            <a:endCxn id="10" idx="1"/>
          </p:cNvCxnSpPr>
          <p:nvPr/>
        </p:nvCxnSpPr>
        <p:spPr>
          <a:xfrm rot="5400000">
            <a:off x="4742009" y="930758"/>
            <a:ext cx="2149913" cy="6747004"/>
          </a:xfrm>
          <a:prstGeom prst="curvedConnector4">
            <a:avLst>
              <a:gd name="adj1" fmla="val 21702"/>
              <a:gd name="adj2" fmla="val 11972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6E7D1A0-E869-C061-0B16-C4B9F5741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298" y="4725167"/>
            <a:ext cx="2514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67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28427-7B3B-6A71-C4D4-EB773808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reusing the health record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B6E4C-BFF4-1B2B-21BE-0C09C93FE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Thomas Willis in “Dr. Willis’s Practice of Physick Being All the Medical Works of That Renowned and Famous Physician” 1684.</a:t>
            </a:r>
          </a:p>
          <a:p>
            <a:pPr marL="0" indent="0">
              <a:buNone/>
            </a:pPr>
            <a:endParaRPr lang="en-US" sz="2400" dirty="0"/>
          </a:p>
          <a:p>
            <a:pPr marL="537429" lvl="4" indent="0">
              <a:buNone/>
            </a:pPr>
            <a:r>
              <a:rPr lang="en-US" sz="2400" dirty="0"/>
              <a:t>	</a:t>
            </a:r>
            <a:r>
              <a:rPr lang="en-US" sz="2400" i="1" dirty="0"/>
              <a:t>“weigh all the symptoms, and to put them, with exact Diaries of the Diseases, into 	writing; then diligently to meditate on these, and to compare some with others; 	and then 	[begin] to adopt general Notions from particular Events”</a:t>
            </a:r>
          </a:p>
          <a:p>
            <a:pPr marL="537429" lvl="4" indent="0">
              <a:buNone/>
            </a:pPr>
            <a:endParaRPr lang="en-US" sz="2400" i="1" dirty="0"/>
          </a:p>
          <a:p>
            <a:r>
              <a:rPr lang="en-US" sz="2400" dirty="0"/>
              <a:t>Reuse of the medical record</a:t>
            </a:r>
          </a:p>
          <a:p>
            <a:endParaRPr lang="en-US" sz="2400" dirty="0"/>
          </a:p>
          <a:p>
            <a:r>
              <a:rPr lang="en-US" sz="2400" dirty="0" err="1"/>
              <a:t>Computerisation</a:t>
            </a:r>
            <a:r>
              <a:rPr lang="en-US" sz="2400" dirty="0"/>
              <a:t> of the record allows us to magnify the efforts of Willis by many degrees e.g. for</a:t>
            </a:r>
          </a:p>
          <a:p>
            <a:pPr lvl="4"/>
            <a:r>
              <a:rPr lang="en-US" sz="2400" dirty="0"/>
              <a:t>Observational studies</a:t>
            </a:r>
          </a:p>
          <a:p>
            <a:pPr lvl="4"/>
            <a:r>
              <a:rPr lang="en-US" sz="2400" dirty="0"/>
              <a:t>Trial recruitment</a:t>
            </a:r>
          </a:p>
          <a:p>
            <a:pPr lvl="4"/>
            <a:r>
              <a:rPr lang="en-US" sz="2400" dirty="0"/>
              <a:t>Case identification</a:t>
            </a:r>
          </a:p>
          <a:p>
            <a:pPr lvl="4"/>
            <a:r>
              <a:rPr lang="en-US" sz="2400" dirty="0"/>
              <a:t>Retrospective cohorts</a:t>
            </a:r>
          </a:p>
          <a:p>
            <a:pPr lvl="4"/>
            <a:r>
              <a:rPr lang="en-US" sz="2400" dirty="0"/>
              <a:t>Individual risk prediction</a:t>
            </a:r>
          </a:p>
        </p:txBody>
      </p:sp>
    </p:spTree>
    <p:extLst>
      <p:ext uri="{BB962C8B-B14F-4D97-AF65-F5344CB8AC3E}">
        <p14:creationId xmlns:p14="http://schemas.microsoft.com/office/powerpoint/2010/main" val="34118742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C7CA70-5061-88A4-1B40-F340558A9C8C}"/>
              </a:ext>
            </a:extLst>
          </p:cNvPr>
          <p:cNvSpPr/>
          <p:nvPr/>
        </p:nvSpPr>
        <p:spPr>
          <a:xfrm>
            <a:off x="9337969" y="754399"/>
            <a:ext cx="2836670" cy="59230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301" r="3749" b="11952"/>
          <a:stretch/>
        </p:blipFill>
        <p:spPr>
          <a:xfrm>
            <a:off x="98052" y="754399"/>
            <a:ext cx="9262717" cy="5923024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E0C2A6A-D13C-B3F6-E9F1-32AF4439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pyramid of evidence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25AD9-F192-18B9-DAD4-F105F50E5E0F}"/>
              </a:ext>
            </a:extLst>
          </p:cNvPr>
          <p:cNvGrpSpPr/>
          <p:nvPr/>
        </p:nvGrpSpPr>
        <p:grpSpPr>
          <a:xfrm>
            <a:off x="218388" y="1246770"/>
            <a:ext cx="914838" cy="4475157"/>
            <a:chOff x="218388" y="1246770"/>
            <a:chExt cx="914838" cy="4475157"/>
          </a:xfrm>
        </p:grpSpPr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9BE8DB41-ADB0-BC9D-5C7A-1324A88B88AC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DCA5C8-D547-15BB-2057-0A202718CD56}"/>
                </a:ext>
              </a:extLst>
            </p:cNvPr>
            <p:cNvSpPr txBox="1"/>
            <p:nvPr/>
          </p:nvSpPr>
          <p:spPr>
            <a:xfrm rot="16200000">
              <a:off x="-987171" y="3454300"/>
              <a:ext cx="3266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Strength of evidence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C9DB08-0EB1-918D-9B01-0BA3FA948B87}"/>
              </a:ext>
            </a:extLst>
          </p:cNvPr>
          <p:cNvGrpSpPr/>
          <p:nvPr/>
        </p:nvGrpSpPr>
        <p:grpSpPr>
          <a:xfrm rot="10800000">
            <a:off x="907867" y="1246770"/>
            <a:ext cx="914838" cy="4102568"/>
            <a:chOff x="218388" y="1246770"/>
            <a:chExt cx="914838" cy="4475157"/>
          </a:xfrm>
        </p:grpSpPr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FD297514-6B0C-1DCD-2501-CFBE0BC42FED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3444CE-5464-128A-99E4-94304F628619}"/>
                </a:ext>
              </a:extLst>
            </p:cNvPr>
            <p:cNvSpPr txBox="1"/>
            <p:nvPr/>
          </p:nvSpPr>
          <p:spPr>
            <a:xfrm rot="16200000">
              <a:off x="40387" y="3454300"/>
              <a:ext cx="1211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Reality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8896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C7CA70-5061-88A4-1B40-F340558A9C8C}"/>
              </a:ext>
            </a:extLst>
          </p:cNvPr>
          <p:cNvSpPr/>
          <p:nvPr/>
        </p:nvSpPr>
        <p:spPr>
          <a:xfrm>
            <a:off x="9337969" y="754399"/>
            <a:ext cx="2836670" cy="59230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301" r="3749" b="11952"/>
          <a:stretch/>
        </p:blipFill>
        <p:spPr>
          <a:xfrm>
            <a:off x="98052" y="754399"/>
            <a:ext cx="9262717" cy="5923024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E0C2A6A-D13C-B3F6-E9F1-32AF4439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pyramid of evidence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6BF380D-15F0-DB7D-6740-F01066D1B02D}"/>
              </a:ext>
            </a:extLst>
          </p:cNvPr>
          <p:cNvSpPr/>
          <p:nvPr/>
        </p:nvSpPr>
        <p:spPr>
          <a:xfrm>
            <a:off x="8219536" y="3429000"/>
            <a:ext cx="371950" cy="1444224"/>
          </a:xfrm>
          <a:prstGeom prst="rightBrace">
            <a:avLst>
              <a:gd name="adj1" fmla="val 8283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23476-0952-AC8C-6642-1A6FB7B069A9}"/>
              </a:ext>
            </a:extLst>
          </p:cNvPr>
          <p:cNvSpPr txBox="1"/>
          <p:nvPr/>
        </p:nvSpPr>
        <p:spPr>
          <a:xfrm>
            <a:off x="8839501" y="3010805"/>
            <a:ext cx="3352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Observational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Relationship between exposure and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Survey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Routinely collected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B55514-D4B7-2D29-DFC8-2FFDA8FF1C7C}"/>
              </a:ext>
            </a:extLst>
          </p:cNvPr>
          <p:cNvGrpSpPr/>
          <p:nvPr/>
        </p:nvGrpSpPr>
        <p:grpSpPr>
          <a:xfrm>
            <a:off x="218388" y="1246770"/>
            <a:ext cx="914838" cy="4475157"/>
            <a:chOff x="218388" y="1246770"/>
            <a:chExt cx="914838" cy="4475157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88D3BBFC-6CF2-8AB3-DFAD-E2A3087A917C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61D24C-2FCE-2D85-ACBC-6C37AD65C167}"/>
                </a:ext>
              </a:extLst>
            </p:cNvPr>
            <p:cNvSpPr txBox="1"/>
            <p:nvPr/>
          </p:nvSpPr>
          <p:spPr>
            <a:xfrm rot="16200000">
              <a:off x="-987171" y="3454300"/>
              <a:ext cx="3266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Strength of evidence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E6CCA-1E82-F6CA-EE88-80764348E0E3}"/>
              </a:ext>
            </a:extLst>
          </p:cNvPr>
          <p:cNvSpPr/>
          <p:nvPr/>
        </p:nvSpPr>
        <p:spPr>
          <a:xfrm>
            <a:off x="1696865" y="1013057"/>
            <a:ext cx="6158662" cy="241594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82A87-C2FB-03CD-F05B-63A248CDF477}"/>
              </a:ext>
            </a:extLst>
          </p:cNvPr>
          <p:cNvSpPr/>
          <p:nvPr/>
        </p:nvSpPr>
        <p:spPr>
          <a:xfrm>
            <a:off x="1133228" y="4873224"/>
            <a:ext cx="7415744" cy="16938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AB4663-4300-8DD3-01E3-878AA538B3CD}"/>
              </a:ext>
            </a:extLst>
          </p:cNvPr>
          <p:cNvSpPr/>
          <p:nvPr/>
        </p:nvSpPr>
        <p:spPr>
          <a:xfrm>
            <a:off x="8548972" y="5674606"/>
            <a:ext cx="771636" cy="867834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9BF3FF-25F2-853F-BBFA-4B1CBC348CBE}"/>
              </a:ext>
            </a:extLst>
          </p:cNvPr>
          <p:cNvSpPr/>
          <p:nvPr/>
        </p:nvSpPr>
        <p:spPr>
          <a:xfrm>
            <a:off x="218387" y="5759724"/>
            <a:ext cx="914840" cy="8073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D077A8-530D-B626-8011-0DD725D8C5D2}"/>
              </a:ext>
            </a:extLst>
          </p:cNvPr>
          <p:cNvGrpSpPr/>
          <p:nvPr/>
        </p:nvGrpSpPr>
        <p:grpSpPr>
          <a:xfrm rot="10800000">
            <a:off x="907867" y="1246770"/>
            <a:ext cx="914838" cy="4102568"/>
            <a:chOff x="218388" y="1246770"/>
            <a:chExt cx="914838" cy="447515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9AF455AE-658F-2F83-C079-6184582D791A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31CBB7-BF43-D0AE-FA64-D2DC49AD8CD9}"/>
                </a:ext>
              </a:extLst>
            </p:cNvPr>
            <p:cNvSpPr txBox="1"/>
            <p:nvPr/>
          </p:nvSpPr>
          <p:spPr>
            <a:xfrm rot="16200000">
              <a:off x="40387" y="3454300"/>
              <a:ext cx="1211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Reality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2213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C7CA70-5061-88A4-1B40-F340558A9C8C}"/>
              </a:ext>
            </a:extLst>
          </p:cNvPr>
          <p:cNvSpPr/>
          <p:nvPr/>
        </p:nvSpPr>
        <p:spPr>
          <a:xfrm>
            <a:off x="9337969" y="754399"/>
            <a:ext cx="2836670" cy="59230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301" r="3749" b="11952"/>
          <a:stretch/>
        </p:blipFill>
        <p:spPr>
          <a:xfrm>
            <a:off x="98052" y="754399"/>
            <a:ext cx="9262717" cy="5923024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E0C2A6A-D13C-B3F6-E9F1-32AF4439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pyramid of evidence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6BF380D-15F0-DB7D-6740-F01066D1B02D}"/>
              </a:ext>
            </a:extLst>
          </p:cNvPr>
          <p:cNvSpPr/>
          <p:nvPr/>
        </p:nvSpPr>
        <p:spPr>
          <a:xfrm>
            <a:off x="8219536" y="3429000"/>
            <a:ext cx="371950" cy="1444224"/>
          </a:xfrm>
          <a:prstGeom prst="rightBrace">
            <a:avLst>
              <a:gd name="adj1" fmla="val 8283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23476-0952-AC8C-6642-1A6FB7B069A9}"/>
              </a:ext>
            </a:extLst>
          </p:cNvPr>
          <p:cNvSpPr txBox="1"/>
          <p:nvPr/>
        </p:nvSpPr>
        <p:spPr>
          <a:xfrm>
            <a:off x="8860135" y="1473456"/>
            <a:ext cx="33524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Real-world circumstances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Longer time spans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Risk-factors which would be unethical in an RCT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Exposures that cannot be randomized – e.g., schizophrenia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problems with capacity and consent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A4A2D2-4909-8771-0A84-6B7AF2B75CAE}"/>
              </a:ext>
            </a:extLst>
          </p:cNvPr>
          <p:cNvGrpSpPr/>
          <p:nvPr/>
        </p:nvGrpSpPr>
        <p:grpSpPr>
          <a:xfrm>
            <a:off x="218388" y="1246770"/>
            <a:ext cx="914838" cy="4475157"/>
            <a:chOff x="218388" y="1246770"/>
            <a:chExt cx="914838" cy="4475157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0873FB07-55BC-CA29-12EF-14E9D55E4F5D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5E9F45-344E-63D0-371B-7A9CE52FFE14}"/>
                </a:ext>
              </a:extLst>
            </p:cNvPr>
            <p:cNvSpPr txBox="1"/>
            <p:nvPr/>
          </p:nvSpPr>
          <p:spPr>
            <a:xfrm rot="16200000">
              <a:off x="-987171" y="3454300"/>
              <a:ext cx="3266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Strength of evidence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D5166AB-4086-2E39-E150-A04035F0B115}"/>
              </a:ext>
            </a:extLst>
          </p:cNvPr>
          <p:cNvSpPr/>
          <p:nvPr/>
        </p:nvSpPr>
        <p:spPr>
          <a:xfrm>
            <a:off x="1133228" y="4873224"/>
            <a:ext cx="7415744" cy="16938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6840EE-E904-F108-1883-0211E451F077}"/>
              </a:ext>
            </a:extLst>
          </p:cNvPr>
          <p:cNvSpPr/>
          <p:nvPr/>
        </p:nvSpPr>
        <p:spPr>
          <a:xfrm>
            <a:off x="8546677" y="5349338"/>
            <a:ext cx="371950" cy="134026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27CDB0-65B4-3660-6F06-ECF54067844C}"/>
              </a:ext>
            </a:extLst>
          </p:cNvPr>
          <p:cNvSpPr/>
          <p:nvPr/>
        </p:nvSpPr>
        <p:spPr>
          <a:xfrm>
            <a:off x="218387" y="5759724"/>
            <a:ext cx="914840" cy="80733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36FD0-C139-B812-13A7-811E94745B11}"/>
              </a:ext>
            </a:extLst>
          </p:cNvPr>
          <p:cNvSpPr/>
          <p:nvPr/>
        </p:nvSpPr>
        <p:spPr>
          <a:xfrm>
            <a:off x="1696865" y="1013057"/>
            <a:ext cx="6158662" cy="2415943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0FB479-6882-72A7-3979-D4E18AA82647}"/>
              </a:ext>
            </a:extLst>
          </p:cNvPr>
          <p:cNvSpPr/>
          <p:nvPr/>
        </p:nvSpPr>
        <p:spPr>
          <a:xfrm>
            <a:off x="8918627" y="5993749"/>
            <a:ext cx="1057960" cy="55922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AA9198-3E3E-FE21-3864-F490EC3EF067}"/>
              </a:ext>
            </a:extLst>
          </p:cNvPr>
          <p:cNvGrpSpPr/>
          <p:nvPr/>
        </p:nvGrpSpPr>
        <p:grpSpPr>
          <a:xfrm rot="10800000">
            <a:off x="907867" y="1246770"/>
            <a:ext cx="914838" cy="4102568"/>
            <a:chOff x="218388" y="1246770"/>
            <a:chExt cx="914838" cy="447515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B58A04BD-B153-6B76-E87F-AB2483087CA4}"/>
                </a:ext>
              </a:extLst>
            </p:cNvPr>
            <p:cNvSpPr/>
            <p:nvPr/>
          </p:nvSpPr>
          <p:spPr>
            <a:xfrm rot="10800000">
              <a:off x="218388" y="1246770"/>
              <a:ext cx="914838" cy="4475157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6AC55-4EF7-D32F-4D45-B5E22855335C}"/>
                </a:ext>
              </a:extLst>
            </p:cNvPr>
            <p:cNvSpPr txBox="1"/>
            <p:nvPr/>
          </p:nvSpPr>
          <p:spPr>
            <a:xfrm rot="16200000">
              <a:off x="40387" y="3454300"/>
              <a:ext cx="12117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Reality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942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57A3-0C86-6213-F404-FE56DC7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590080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health records (EHRs) – structured and unstructured information</a:t>
            </a:r>
          </a:p>
        </p:txBody>
      </p:sp>
      <p:pic>
        <p:nvPicPr>
          <p:cNvPr id="2050" name="Picture 2" descr="Blood test deception (part 4/4) - Dave Hompes">
            <a:extLst>
              <a:ext uri="{FF2B5EF4-FFF2-40B4-BE49-F238E27FC236}">
                <a16:creationId xmlns:a16="http://schemas.microsoft.com/office/drawing/2014/main" id="{DF48AC3D-267D-7FCD-72B4-BC5634D3C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4" b="48150"/>
          <a:stretch/>
        </p:blipFill>
        <p:spPr bwMode="auto">
          <a:xfrm>
            <a:off x="437363" y="760838"/>
            <a:ext cx="3230829" cy="41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luence Mobile - SNOMED Confluence">
            <a:extLst>
              <a:ext uri="{FF2B5EF4-FFF2-40B4-BE49-F238E27FC236}">
                <a16:creationId xmlns:a16="http://schemas.microsoft.com/office/drawing/2014/main" id="{1DCD09BC-3144-C3E2-AF44-E86C14B4E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3" t="-4781" r="14314" b="4781"/>
          <a:stretch/>
        </p:blipFill>
        <p:spPr bwMode="auto">
          <a:xfrm>
            <a:off x="2152437" y="1620000"/>
            <a:ext cx="4119985" cy="52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13A563-BEF9-8CF3-8B94-20C96CB8F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46632"/>
          <a:stretch/>
        </p:blipFill>
        <p:spPr bwMode="auto">
          <a:xfrm>
            <a:off x="5839968" y="1463665"/>
            <a:ext cx="6047244" cy="393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221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6DEB-4588-133C-8398-2AACFB56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unstructured, textual information is in an EHR?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16E65-5FF0-D423-6003-897998BA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9" y="900000"/>
            <a:ext cx="10297729" cy="57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61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10516</TotalTime>
  <Words>449</Words>
  <Application>Microsoft Macintosh PowerPoint</Application>
  <PresentationFormat>Widescreen</PresentationFormat>
  <Paragraphs>90</Paragraphs>
  <Slides>20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Georgia</vt:lpstr>
      <vt:lpstr>KCL CTEL presentation template_180112</vt:lpstr>
      <vt:lpstr>Natural Language Processing  </vt:lpstr>
      <vt:lpstr>Introduction</vt:lpstr>
      <vt:lpstr>Introduction – my journey</vt:lpstr>
      <vt:lpstr>Motivation – reusing the health record</vt:lpstr>
      <vt:lpstr>The pyramid of evidence</vt:lpstr>
      <vt:lpstr>The pyramid of evidence</vt:lpstr>
      <vt:lpstr>The pyramid of evidence</vt:lpstr>
      <vt:lpstr>Electronic health records (EHRs) – structured and unstructured information</vt:lpstr>
      <vt:lpstr>How much unstructured, textual information is in an EHR?</vt:lpstr>
      <vt:lpstr>An example – Mini Mental State Examinations</vt:lpstr>
      <vt:lpstr>Natural Language Processing</vt:lpstr>
      <vt:lpstr>Natural Language Processing</vt:lpstr>
      <vt:lpstr>Information extraction</vt:lpstr>
      <vt:lpstr>Information extraction</vt:lpstr>
      <vt:lpstr>Entity linking</vt:lpstr>
      <vt:lpstr>This half-day session</vt:lpstr>
      <vt:lpstr>This half-day session</vt:lpstr>
      <vt:lpstr>Content</vt:lpstr>
      <vt:lpstr>Course material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177</cp:revision>
  <dcterms:created xsi:type="dcterms:W3CDTF">2018-06-13T12:38:06Z</dcterms:created>
  <dcterms:modified xsi:type="dcterms:W3CDTF">2026-01-20T10:45:07Z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